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2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6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0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4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5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6A52-5239-4BF1-9BC0-26FFE62610FC}" type="datetimeFigureOut">
              <a:rPr lang="en-US" smtClean="0"/>
              <a:t>11/29/21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5653-A88E-4FBF-A983-B54D3B863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4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067800" cy="3886200"/>
          </a:xfrm>
        </p:spPr>
        <p:txBody>
          <a:bodyPr>
            <a:noAutofit/>
          </a:bodyPr>
          <a:lstStyle/>
          <a:p>
            <a:r>
              <a:rPr lang="en-US" sz="8800" dirty="0" smtClean="0"/>
              <a:t>What does it mean to plagiarize?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20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What is MLA?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Stands for Modern </a:t>
            </a:r>
            <a:r>
              <a:rPr lang="en-US" dirty="0" err="1" smtClean="0"/>
              <a:t>Langauge</a:t>
            </a:r>
            <a:r>
              <a:rPr lang="en-US" dirty="0" smtClean="0"/>
              <a:t> Association</a:t>
            </a:r>
          </a:p>
          <a:p>
            <a:r>
              <a:rPr lang="en-US" dirty="0" smtClean="0"/>
              <a:t>A group of smart people who decided what the rules of formatting and citing should be</a:t>
            </a:r>
          </a:p>
        </p:txBody>
      </p:sp>
      <p:pic>
        <p:nvPicPr>
          <p:cNvPr id="1028" name="Picture 4" descr="http://library.williams.edu/news/images/MLA1-t-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120">
            <a:off x="3159983" y="3479606"/>
            <a:ext cx="1995520" cy="312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Formatting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6600" dirty="0" smtClean="0"/>
              <a:t>How a </a:t>
            </a:r>
            <a:r>
              <a:rPr lang="en-US" sz="6600" smtClean="0"/>
              <a:t>paper looks</a:t>
            </a:r>
            <a:endParaRPr lang="en-US" sz="6600" dirty="0" smtClean="0"/>
          </a:p>
          <a:p>
            <a:pPr marL="457200" lvl="1" indent="0">
              <a:buNone/>
            </a:pPr>
            <a:r>
              <a:rPr lang="en-US" sz="6600" dirty="0"/>
              <a:t>	</a:t>
            </a:r>
            <a:r>
              <a:rPr lang="en-US" sz="5400" dirty="0" smtClean="0"/>
              <a:t>(spacing, heading, </a:t>
            </a:r>
            <a:r>
              <a:rPr lang="en-US" sz="5400" dirty="0" err="1" smtClean="0"/>
              <a:t>etc</a:t>
            </a:r>
            <a:r>
              <a:rPr lang="en-US" sz="54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7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/>
              <a:t>Citing</a:t>
            </a:r>
            <a:endParaRPr lang="en-US" sz="1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lvl="1"/>
            <a:r>
              <a:rPr lang="en-US" sz="4800" dirty="0" smtClean="0"/>
              <a:t>How a paper shows it borrows from another work</a:t>
            </a:r>
          </a:p>
          <a:p>
            <a:pPr lvl="1"/>
            <a:r>
              <a:rPr lang="en-US" sz="4800" dirty="0" smtClean="0"/>
              <a:t>Citations</a:t>
            </a:r>
          </a:p>
          <a:p>
            <a:pPr lvl="1"/>
            <a:r>
              <a:rPr lang="en-US" sz="4800" dirty="0" smtClean="0"/>
              <a:t>Works Cited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Other Research Tidbits you should know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Google isn’t a source</a:t>
            </a:r>
          </a:p>
          <a:p>
            <a:r>
              <a:rPr lang="en-US" dirty="0" smtClean="0"/>
              <a:t>Wikipedia isn’t a reliable source</a:t>
            </a:r>
          </a:p>
        </p:txBody>
      </p:sp>
      <p:pic>
        <p:nvPicPr>
          <p:cNvPr id="1026" name="Picture 2" descr="http://www.kurzweilai.net/images/Google-log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02" y="3810000"/>
            <a:ext cx="3752222" cy="156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bitinstant.com/storage/post-images/wikipedia-logo-en-big.png?__SQUARESPACE_CACHEVERSION=13534494347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15117"/>
            <a:ext cx="2107252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16213" y="2991255"/>
            <a:ext cx="4495800" cy="3429000"/>
          </a:xfrm>
          <a:prstGeom prst="noSmoking">
            <a:avLst>
              <a:gd name="adj" fmla="val 541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648200" y="2971800"/>
            <a:ext cx="4495800" cy="3429000"/>
          </a:xfrm>
          <a:prstGeom prst="noSmoking">
            <a:avLst>
              <a:gd name="adj" fmla="val 541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	Trusted Websites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9200" y="1066800"/>
            <a:ext cx="8229600" cy="4525963"/>
          </a:xfrm>
        </p:spPr>
        <p:txBody>
          <a:bodyPr/>
          <a:lstStyle/>
          <a:p>
            <a:pPr marL="1257300" lvl="3" indent="0">
              <a:buNone/>
            </a:pPr>
            <a:r>
              <a:rPr lang="en-US" sz="4000" dirty="0" smtClean="0"/>
              <a:t>.</a:t>
            </a:r>
            <a:r>
              <a:rPr lang="en-US" sz="4000" dirty="0" err="1" smtClean="0"/>
              <a:t>edu</a:t>
            </a:r>
            <a:r>
              <a:rPr lang="en-US" sz="4000" dirty="0" smtClean="0"/>
              <a:t>= stands for education</a:t>
            </a:r>
          </a:p>
          <a:p>
            <a:pPr marL="1257300" lvl="3" indent="0">
              <a:buNone/>
            </a:pPr>
            <a:r>
              <a:rPr lang="en-US" sz="4000" dirty="0" smtClean="0"/>
              <a:t>.org= stands for organization</a:t>
            </a:r>
          </a:p>
          <a:p>
            <a:pPr marL="1257300" lvl="3" indent="0">
              <a:buNone/>
            </a:pPr>
            <a:r>
              <a:rPr lang="en-US" sz="4000" dirty="0" smtClean="0"/>
              <a:t>.</a:t>
            </a:r>
            <a:r>
              <a:rPr lang="en-US" sz="4000" dirty="0" err="1" smtClean="0"/>
              <a:t>gov</a:t>
            </a:r>
            <a:r>
              <a:rPr lang="en-US" sz="4000" dirty="0" smtClean="0"/>
              <a:t>= stands for government</a:t>
            </a:r>
          </a:p>
          <a:p>
            <a:pPr marL="1257300" lvl="3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en-US" sz="4400" b="1" dirty="0" smtClean="0"/>
              <a:t>Not Trusted</a:t>
            </a:r>
          </a:p>
          <a:p>
            <a:pPr marL="1257300" lvl="3" indent="0">
              <a:buNone/>
            </a:pPr>
            <a:r>
              <a:rPr lang="en-US" sz="3600" dirty="0" smtClean="0"/>
              <a:t>.com= stands for company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 rot="947373">
            <a:off x="4683418" y="4093685"/>
            <a:ext cx="452602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would you not trust a .com?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16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Even if you cite something, you can’t plagiarize it.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dirty="0" smtClean="0"/>
              <a:t>Plagiarizing is copying someone else’s work</a:t>
            </a:r>
          </a:p>
          <a:p>
            <a:r>
              <a:rPr lang="en-US" dirty="0" smtClean="0"/>
              <a:t>Citing is not permission to plagiarize</a:t>
            </a:r>
          </a:p>
          <a:p>
            <a:r>
              <a:rPr lang="en-US" dirty="0" smtClean="0"/>
              <a:t>If you copy anything- it needs to be in quotes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86989" y="4800600"/>
            <a:ext cx="94641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‘’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Something from another text</a:t>
            </a:r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17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What happens to me if I plagiarize?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copied someone else’s work without permission</a:t>
            </a:r>
          </a:p>
          <a:p>
            <a:r>
              <a:rPr lang="en-US" dirty="0" smtClean="0"/>
              <a:t>You have become a theft</a:t>
            </a:r>
          </a:p>
          <a:p>
            <a:r>
              <a:rPr lang="en-US" dirty="0" smtClean="0"/>
              <a:t>You can be expelled from most universities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267200"/>
            <a:ext cx="480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DON’T PLAGIARIZE!</a:t>
            </a:r>
          </a:p>
        </p:txBody>
      </p:sp>
      <p:pic>
        <p:nvPicPr>
          <p:cNvPr id="2050" name="Picture 2" descr="http://workwithkatia.com/wp-content/uploads/2012/08/plagiarize-to-promote-empower-network-and-earn-big-bucks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7062"/>
            <a:ext cx="3604260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 group, reflect on the bottom of your worksheet.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 smtClean="0"/>
              <a:t>Why do we need MLA?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445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202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What is MLA?</vt:lpstr>
      <vt:lpstr>Formatting</vt:lpstr>
      <vt:lpstr>Citing</vt:lpstr>
      <vt:lpstr>Other Research Tidbits you should know</vt:lpstr>
      <vt:lpstr> Trusted Websites</vt:lpstr>
      <vt:lpstr>Even if you cite something, you can’t plagiarize it. </vt:lpstr>
      <vt:lpstr>What happens to me if I plagiarize?</vt:lpstr>
      <vt:lpstr>As a group, reflect on the bottom of your worksheet.</vt:lpstr>
    </vt:vector>
  </TitlesOfParts>
  <Company>Hillsborough County Public Schools, 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CSS</dc:creator>
  <cp:lastModifiedBy>Admin</cp:lastModifiedBy>
  <cp:revision>7</cp:revision>
  <dcterms:created xsi:type="dcterms:W3CDTF">2012-12-07T17:15:10Z</dcterms:created>
  <dcterms:modified xsi:type="dcterms:W3CDTF">2021-11-29T17:37:37Z</dcterms:modified>
</cp:coreProperties>
</file>